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BA4F-271B-4430-B4CA-B471A23DF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C10410-2A86-475B-A1AA-7C272A165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C8FEE4-487C-4357-8F83-0639FDAF6F06}"/>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4E5C0B6E-7182-4671-B1D9-C9A84CD44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411FE0-9588-4FF2-B259-911B61FB5D23}"/>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374953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3DF1-E11C-4964-A264-15C1922B67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9F07DA-E221-4F7E-B0A2-ABE145F8F3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5346A-D3B7-4136-AA32-B553FC59CAC8}"/>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781EF98B-E34A-4AF9-A28C-8316AF026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C345A-7BF8-48E5-9BFF-21666852B043}"/>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55087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87CE9-9EB8-4C84-ADF7-C2B91D42FB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183FE-1243-46A5-93D7-3AC7BBE24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25399-ECFF-4E05-9961-AF58BC3A4117}"/>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1ADFFC2D-A12D-4FDD-894E-0791D3008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2BFE24-34F5-463A-84EE-EC519ECD5C42}"/>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284927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2F60-7876-46F9-9914-6CBD5A9B38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C4C368-41AA-4DD4-A32E-491713ACF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A6581-1A37-4580-86FC-094A3973CD78}"/>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08394B42-BF4D-4C27-BCEC-A037070F0A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A6CA0-DD04-4A06-BC0F-1674DE5B7D68}"/>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80097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B7E4-4300-49F8-8F22-5D28FB19D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2117D-86B3-463E-BBF0-E8FC8427F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8A8D2-0FE0-4140-964B-771693039D20}"/>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78F62D8A-9A60-4D1F-8D48-59A652806B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C5735-4D89-47E7-B850-469590E3E625}"/>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177061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28A5-D868-4351-9533-EA7FA0DE3D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98D81-1808-4218-A08E-47B9C3B0C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88335-6824-4B65-9BBB-6E3FC3D21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A502CD-63FF-418F-8479-99F6F77C2835}"/>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6" name="Footer Placeholder 5">
            <a:extLst>
              <a:ext uri="{FF2B5EF4-FFF2-40B4-BE49-F238E27FC236}">
                <a16:creationId xmlns:a16="http://schemas.microsoft.com/office/drawing/2014/main" id="{ABFA89B6-8EB9-4933-BC29-830FE1288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B919B-C062-4EC5-B7D6-4D9719B3EF7E}"/>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324744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D602-68F2-436C-8339-C1B004A4B6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4BCD37-8FFF-49D5-A0C7-26E2F99F3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D8050-1C5F-4938-8454-D8170A5B5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41FF4-755A-4C03-8697-1CA95D037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DBC603-B78C-4DC6-A6F2-14A8A53EF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2216C7-A205-4173-B147-1E565509EAF2}"/>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8" name="Footer Placeholder 7">
            <a:extLst>
              <a:ext uri="{FF2B5EF4-FFF2-40B4-BE49-F238E27FC236}">
                <a16:creationId xmlns:a16="http://schemas.microsoft.com/office/drawing/2014/main" id="{07D6817C-7C89-4627-8366-8CCC41BCAA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591346-6B78-4078-85D1-1F3CF43F5ADA}"/>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373566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CC43-6CA6-4EC5-9B56-2D98E03B76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6AAB16-4A72-49DF-A7B9-EC38F58A4C4D}"/>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4" name="Footer Placeholder 3">
            <a:extLst>
              <a:ext uri="{FF2B5EF4-FFF2-40B4-BE49-F238E27FC236}">
                <a16:creationId xmlns:a16="http://schemas.microsoft.com/office/drawing/2014/main" id="{511E78AB-1E00-427E-A34C-2B0B90B78C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9AB748-ED81-4AC8-9C9F-F1FBE36B5081}"/>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291282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E2670-3D39-4B4C-AD6A-1F46A84384D3}"/>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3" name="Footer Placeholder 2">
            <a:extLst>
              <a:ext uri="{FF2B5EF4-FFF2-40B4-BE49-F238E27FC236}">
                <a16:creationId xmlns:a16="http://schemas.microsoft.com/office/drawing/2014/main" id="{806B37CD-32E3-43FF-B79C-E1C7A0EFA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B60A58-5B55-4B6A-B02D-B4AB013F6B0A}"/>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340933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8FE4-95E8-4E4B-A444-0F10715A7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33FDD5-6756-4C98-AC08-3A25B3906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8211EB-3253-44DB-8B50-183B7B8EC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4D18A-B860-4ACA-BD4E-7F4E498F71A2}"/>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6" name="Footer Placeholder 5">
            <a:extLst>
              <a:ext uri="{FF2B5EF4-FFF2-40B4-BE49-F238E27FC236}">
                <a16:creationId xmlns:a16="http://schemas.microsoft.com/office/drawing/2014/main" id="{F30427C4-8B22-444E-9019-D1408317BE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6F592-7407-4BC7-9CDD-DC0FECDEA0A5}"/>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365718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16D0-122F-4E62-934B-7E8DA751E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248674-48A0-4676-9752-A58547EFC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0FD89F-32B8-4ED2-AF1D-6C8924044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05E7A-4973-46CA-9AB1-FA94D97E7FF5}"/>
              </a:ext>
            </a:extLst>
          </p:cNvPr>
          <p:cNvSpPr>
            <a:spLocks noGrp="1"/>
          </p:cNvSpPr>
          <p:nvPr>
            <p:ph type="dt" sz="half" idx="10"/>
          </p:nvPr>
        </p:nvSpPr>
        <p:spPr/>
        <p:txBody>
          <a:bodyPr/>
          <a:lstStyle/>
          <a:p>
            <a:fld id="{0EEF325C-B57C-47BE-9B02-C06490919C66}" type="datetimeFigureOut">
              <a:rPr lang="en-GB" smtClean="0"/>
              <a:t>22/02/2021</a:t>
            </a:fld>
            <a:endParaRPr lang="en-GB"/>
          </a:p>
        </p:txBody>
      </p:sp>
      <p:sp>
        <p:nvSpPr>
          <p:cNvPr id="6" name="Footer Placeholder 5">
            <a:extLst>
              <a:ext uri="{FF2B5EF4-FFF2-40B4-BE49-F238E27FC236}">
                <a16:creationId xmlns:a16="http://schemas.microsoft.com/office/drawing/2014/main" id="{F5F7ED6A-C50B-41E9-940B-3D93B8636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28AB46-4853-46ED-B712-85AA0FD8C2F0}"/>
              </a:ext>
            </a:extLst>
          </p:cNvPr>
          <p:cNvSpPr>
            <a:spLocks noGrp="1"/>
          </p:cNvSpPr>
          <p:nvPr>
            <p:ph type="sldNum" sz="quarter" idx="12"/>
          </p:nvPr>
        </p:nvSpPr>
        <p:spPr/>
        <p:txBody>
          <a:bodyPr/>
          <a:lstStyle/>
          <a:p>
            <a:fld id="{52BE5E8E-5405-46F7-96B3-FF8C0DCF00A9}" type="slidenum">
              <a:rPr lang="en-GB" smtClean="0"/>
              <a:t>‹#›</a:t>
            </a:fld>
            <a:endParaRPr lang="en-GB"/>
          </a:p>
        </p:txBody>
      </p:sp>
    </p:spTree>
    <p:extLst>
      <p:ext uri="{BB962C8B-B14F-4D97-AF65-F5344CB8AC3E}">
        <p14:creationId xmlns:p14="http://schemas.microsoft.com/office/powerpoint/2010/main" val="191845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A267E-CD75-4939-873F-1DF246EB1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6A454D-69A2-475E-8637-42905245C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AA4532-16F8-4A9C-9B33-66B495013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F325C-B57C-47BE-9B02-C06490919C66}" type="datetimeFigureOut">
              <a:rPr lang="en-GB" smtClean="0"/>
              <a:t>22/02/2021</a:t>
            </a:fld>
            <a:endParaRPr lang="en-GB"/>
          </a:p>
        </p:txBody>
      </p:sp>
      <p:sp>
        <p:nvSpPr>
          <p:cNvPr id="5" name="Footer Placeholder 4">
            <a:extLst>
              <a:ext uri="{FF2B5EF4-FFF2-40B4-BE49-F238E27FC236}">
                <a16:creationId xmlns:a16="http://schemas.microsoft.com/office/drawing/2014/main" id="{9D5DFF04-EA52-4F65-9811-0A0FAE2B2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9056B4-147E-4B5B-A3F4-319690AE00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E5E8E-5405-46F7-96B3-FF8C0DCF00A9}" type="slidenum">
              <a:rPr lang="en-GB" smtClean="0"/>
              <a:t>‹#›</a:t>
            </a:fld>
            <a:endParaRPr lang="en-GB"/>
          </a:p>
        </p:txBody>
      </p:sp>
    </p:spTree>
    <p:extLst>
      <p:ext uri="{BB962C8B-B14F-4D97-AF65-F5344CB8AC3E}">
        <p14:creationId xmlns:p14="http://schemas.microsoft.com/office/powerpoint/2010/main" val="67113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See the source image">
            <a:extLst>
              <a:ext uri="{FF2B5EF4-FFF2-40B4-BE49-F238E27FC236}">
                <a16:creationId xmlns:a16="http://schemas.microsoft.com/office/drawing/2014/main" id="{62015FB5-79E6-4839-847A-28AABF1C8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24" r="11465"/>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a:extLst>
              <a:ext uri="{FF2B5EF4-FFF2-40B4-BE49-F238E27FC236}">
                <a16:creationId xmlns:a16="http://schemas.microsoft.com/office/drawing/2014/main" id="{7479F27D-146A-44B0-BC6A-D76946F85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6" r="4779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B1C403BA-58CF-4F31-B904-CB7C56BB867E}"/>
              </a:ext>
            </a:extLst>
          </p:cNvPr>
          <p:cNvSpPr>
            <a:spLocks noGrp="1"/>
          </p:cNvSpPr>
          <p:nvPr>
            <p:ph type="subTitle" idx="1"/>
          </p:nvPr>
        </p:nvSpPr>
        <p:spPr>
          <a:xfrm>
            <a:off x="4745528" y="4201466"/>
            <a:ext cx="2700944" cy="659993"/>
          </a:xfrm>
          <a:noFill/>
        </p:spPr>
        <p:txBody>
          <a:bodyPr>
            <a:normAutofit/>
          </a:bodyPr>
          <a:lstStyle/>
          <a:p>
            <a:r>
              <a:rPr lang="en-GB" sz="1600">
                <a:solidFill>
                  <a:srgbClr val="080808"/>
                </a:solidFill>
              </a:rPr>
              <a:t>LO: To identify Australian animals and their habitats </a:t>
            </a:r>
          </a:p>
        </p:txBody>
      </p:sp>
      <p:sp>
        <p:nvSpPr>
          <p:cNvPr id="2" name="Title 1">
            <a:extLst>
              <a:ext uri="{FF2B5EF4-FFF2-40B4-BE49-F238E27FC236}">
                <a16:creationId xmlns:a16="http://schemas.microsoft.com/office/drawing/2014/main" id="{92AE0216-4890-41B0-9462-FE508032354C}"/>
              </a:ext>
            </a:extLst>
          </p:cNvPr>
          <p:cNvSpPr>
            <a:spLocks noGrp="1"/>
          </p:cNvSpPr>
          <p:nvPr>
            <p:ph type="ctrTitle"/>
          </p:nvPr>
        </p:nvSpPr>
        <p:spPr>
          <a:xfrm>
            <a:off x="4286858" y="2761554"/>
            <a:ext cx="3618284" cy="1345720"/>
          </a:xfrm>
          <a:noFill/>
        </p:spPr>
        <p:txBody>
          <a:bodyPr anchor="ctr">
            <a:normAutofit/>
          </a:bodyPr>
          <a:lstStyle/>
          <a:p>
            <a:r>
              <a:rPr lang="en-GB" sz="2800">
                <a:solidFill>
                  <a:srgbClr val="080808"/>
                </a:solidFill>
              </a:rPr>
              <a:t>Theme</a:t>
            </a:r>
            <a:br>
              <a:rPr lang="en-GB" sz="2800">
                <a:solidFill>
                  <a:srgbClr val="080808"/>
                </a:solidFill>
              </a:rPr>
            </a:br>
            <a:r>
              <a:rPr lang="en-GB" sz="2800">
                <a:solidFill>
                  <a:srgbClr val="080808"/>
                </a:solidFill>
              </a:rPr>
              <a:t>Thursday 25</a:t>
            </a:r>
            <a:r>
              <a:rPr lang="en-GB" sz="2800" baseline="30000">
                <a:solidFill>
                  <a:srgbClr val="080808"/>
                </a:solidFill>
              </a:rPr>
              <a:t>th</a:t>
            </a:r>
            <a:r>
              <a:rPr lang="en-GB" sz="2800">
                <a:solidFill>
                  <a:srgbClr val="080808"/>
                </a:solidFill>
              </a:rPr>
              <a:t> February 2021</a:t>
            </a:r>
          </a:p>
        </p:txBody>
      </p:sp>
    </p:spTree>
    <p:extLst>
      <p:ext uri="{BB962C8B-B14F-4D97-AF65-F5344CB8AC3E}">
        <p14:creationId xmlns:p14="http://schemas.microsoft.com/office/powerpoint/2010/main" val="99407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ED8C38-FF1F-40D5-A58D-2F9EF65DDBAF}"/>
              </a:ext>
            </a:extLst>
          </p:cNvPr>
          <p:cNvSpPr>
            <a:spLocks noGrp="1"/>
          </p:cNvSpPr>
          <p:nvPr>
            <p:ph idx="1"/>
          </p:nvPr>
        </p:nvSpPr>
        <p:spPr>
          <a:xfrm>
            <a:off x="590719" y="2330505"/>
            <a:ext cx="4559425" cy="3979585"/>
          </a:xfrm>
        </p:spPr>
        <p:txBody>
          <a:bodyPr anchor="ctr">
            <a:normAutofit lnSpcReduction="10000"/>
          </a:bodyPr>
          <a:lstStyle/>
          <a:p>
            <a:r>
              <a:rPr lang="en-GB" sz="3600" dirty="0"/>
              <a:t>Can you name any Australian animals?</a:t>
            </a:r>
          </a:p>
          <a:p>
            <a:r>
              <a:rPr lang="en-GB" sz="3600" dirty="0"/>
              <a:t>What animals live in Australia that do not live here? Does Australia have any of the same animals we do in the UK</a:t>
            </a:r>
            <a:r>
              <a:rPr lang="en-GB" sz="2000" dirty="0"/>
              <a: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e the source image">
            <a:extLst>
              <a:ext uri="{FF2B5EF4-FFF2-40B4-BE49-F238E27FC236}">
                <a16:creationId xmlns:a16="http://schemas.microsoft.com/office/drawing/2014/main" id="{41540B44-C61A-4588-8B1C-B9B6CE490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 r="1"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0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93B538-0B3C-4FF7-9B2C-82B492AECBE0}"/>
              </a:ext>
            </a:extLst>
          </p:cNvPr>
          <p:cNvSpPr>
            <a:spLocks noGrp="1"/>
          </p:cNvSpPr>
          <p:nvPr>
            <p:ph idx="1"/>
          </p:nvPr>
        </p:nvSpPr>
        <p:spPr>
          <a:xfrm>
            <a:off x="645066" y="2031101"/>
            <a:ext cx="4282984" cy="3511943"/>
          </a:xfrm>
        </p:spPr>
        <p:txBody>
          <a:bodyPr anchor="ctr">
            <a:normAutofit fontScale="92500"/>
          </a:bodyPr>
          <a:lstStyle/>
          <a:p>
            <a:r>
              <a:rPr lang="en-GB" sz="2400" dirty="0"/>
              <a:t>Today we are going to learn about some Australian animals and their habitat</a:t>
            </a:r>
          </a:p>
          <a:p>
            <a:r>
              <a:rPr lang="en-GB" sz="2400" dirty="0"/>
              <a:t>A habitat is where an animal lives. </a:t>
            </a:r>
          </a:p>
          <a:p>
            <a:endParaRPr lang="en-GB" sz="2400" dirty="0"/>
          </a:p>
          <a:p>
            <a:r>
              <a:rPr lang="en-GB" sz="2400" dirty="0"/>
              <a:t>We are going to look at three different types of habitat. These are the Outback, the Rainforest and surrounding oceans/seas.  </a:t>
            </a: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48545B78-C4EA-43A5-BC7D-AF7AC9399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00"/>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8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E680364D-D081-4164-BA57-59AF76433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0" r="1126" b="4"/>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age result for australian outback">
            <a:extLst>
              <a:ext uri="{FF2B5EF4-FFF2-40B4-BE49-F238E27FC236}">
                <a16:creationId xmlns:a16="http://schemas.microsoft.com/office/drawing/2014/main" id="{B08C7EAB-3810-4A1B-8AB5-2956A11196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6" r="1545" b="-3"/>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96D1F58A-7FEC-45B5-B727-3124B52573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446" r="-1" b="-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3F09A40-8357-4BAB-BD99-9346ED16C2BB}"/>
              </a:ext>
            </a:extLst>
          </p:cNvPr>
          <p:cNvSpPr>
            <a:spLocks noGrp="1"/>
          </p:cNvSpPr>
          <p:nvPr>
            <p:ph type="title"/>
          </p:nvPr>
        </p:nvSpPr>
        <p:spPr>
          <a:xfrm>
            <a:off x="448056" y="685800"/>
            <a:ext cx="4922338" cy="1325563"/>
          </a:xfrm>
        </p:spPr>
        <p:txBody>
          <a:bodyPr>
            <a:normAutofit/>
          </a:bodyPr>
          <a:lstStyle/>
          <a:p>
            <a:r>
              <a:rPr lang="en-GB" sz="3400" dirty="0"/>
              <a:t>The Outback</a:t>
            </a:r>
          </a:p>
        </p:txBody>
      </p:sp>
      <p:sp>
        <p:nvSpPr>
          <p:cNvPr id="83" name="Rectangle 8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716AF1-8669-4907-BF3F-3A0F3B5F90BC}"/>
              </a:ext>
            </a:extLst>
          </p:cNvPr>
          <p:cNvSpPr>
            <a:spLocks noGrp="1"/>
          </p:cNvSpPr>
          <p:nvPr>
            <p:ph idx="1"/>
          </p:nvPr>
        </p:nvSpPr>
        <p:spPr>
          <a:xfrm>
            <a:off x="448056" y="2514600"/>
            <a:ext cx="4922338" cy="3666744"/>
          </a:xfrm>
        </p:spPr>
        <p:txBody>
          <a:bodyPr>
            <a:normAutofit/>
          </a:bodyPr>
          <a:lstStyle/>
          <a:p>
            <a:r>
              <a:rPr lang="en-GB" sz="2000" dirty="0"/>
              <a:t>The Outback is a huge, and very dry area of land that takes up most of Australia. </a:t>
            </a:r>
          </a:p>
          <a:p>
            <a:r>
              <a:rPr lang="en-GB" sz="2000" dirty="0"/>
              <a:t>Very few people live in the Outback, but many different animals and species of plant live there. </a:t>
            </a:r>
          </a:p>
          <a:p>
            <a:r>
              <a:rPr lang="en-GB" sz="2000" dirty="0"/>
              <a:t>The Outback is situated very far away from the coast and the cities of Australia. </a:t>
            </a:r>
          </a:p>
          <a:p>
            <a:r>
              <a:rPr lang="en-GB" sz="2000" dirty="0"/>
              <a:t>Animals that live in the Outback need to be able to survive extremely hot and dry conditions, with little water to drink.</a:t>
            </a:r>
          </a:p>
        </p:txBody>
      </p:sp>
    </p:spTree>
    <p:extLst>
      <p:ext uri="{BB962C8B-B14F-4D97-AF65-F5344CB8AC3E}">
        <p14:creationId xmlns:p14="http://schemas.microsoft.com/office/powerpoint/2010/main" val="81981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8135EBA-B3A3-4F88-BCB1-D0C8E63F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ee the source image">
            <a:extLst>
              <a:ext uri="{FF2B5EF4-FFF2-40B4-BE49-F238E27FC236}">
                <a16:creationId xmlns:a16="http://schemas.microsoft.com/office/drawing/2014/main" id="{5AF4802D-F201-45F1-942C-F8AE957A9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37" r="20925" b="-4"/>
          <a:stretch/>
        </p:blipFill>
        <p:spPr bwMode="auto">
          <a:xfrm>
            <a:off x="361466" y="365124"/>
            <a:ext cx="2834938" cy="35747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a:extLst>
              <a:ext uri="{FF2B5EF4-FFF2-40B4-BE49-F238E27FC236}">
                <a16:creationId xmlns:a16="http://schemas.microsoft.com/office/drawing/2014/main" id="{0A9BA69E-F56E-470D-8972-1FAEBDA8D3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3" r="7550" b="5"/>
          <a:stretch/>
        </p:blipFill>
        <p:spPr bwMode="auto">
          <a:xfrm>
            <a:off x="273948" y="4119563"/>
            <a:ext cx="2834938"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447D1B1D-04C6-4151-9423-F5437649E4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788307"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3082" name="Picture 10" descr="See the source image">
            <a:extLst>
              <a:ext uri="{FF2B5EF4-FFF2-40B4-BE49-F238E27FC236}">
                <a16:creationId xmlns:a16="http://schemas.microsoft.com/office/drawing/2014/main" id="{06228665-994F-4F7D-B9B9-B24632E23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1" r="2153" b="6"/>
          <a:stretch/>
        </p:blipFill>
        <p:spPr bwMode="auto">
          <a:xfrm>
            <a:off x="3422631" y="365124"/>
            <a:ext cx="2834938" cy="20577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A1EE32B9-945C-4416-9955-31B9CC1037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3" r="4" b="4"/>
          <a:stretch/>
        </p:blipFill>
        <p:spPr bwMode="auto">
          <a:xfrm>
            <a:off x="3382834" y="2601911"/>
            <a:ext cx="2834937" cy="35750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485F62-2423-43CC-923A-23621891EC2B}"/>
              </a:ext>
            </a:extLst>
          </p:cNvPr>
          <p:cNvSpPr>
            <a:spLocks noGrp="1"/>
          </p:cNvSpPr>
          <p:nvPr>
            <p:ph idx="1"/>
          </p:nvPr>
        </p:nvSpPr>
        <p:spPr>
          <a:xfrm>
            <a:off x="6599003" y="432498"/>
            <a:ext cx="5119203" cy="6151181"/>
          </a:xfrm>
        </p:spPr>
        <p:txBody>
          <a:bodyPr>
            <a:normAutofit fontScale="92500" lnSpcReduction="10000"/>
          </a:bodyPr>
          <a:lstStyle/>
          <a:p>
            <a:r>
              <a:rPr lang="en-GB" sz="1900" dirty="0"/>
              <a:t>Animals that live in the outback include:</a:t>
            </a:r>
          </a:p>
          <a:p>
            <a:r>
              <a:rPr lang="en-GB" sz="1900" b="1" dirty="0" err="1"/>
              <a:t>Dingos</a:t>
            </a:r>
            <a:r>
              <a:rPr lang="en-GB" sz="1900" dirty="0"/>
              <a:t>. These are wild dogs that are mammals. They are carnivores which means they only eat meat. They mostly feed on wallabies and kangaroos, but also small animals such as lizards and birds.</a:t>
            </a:r>
          </a:p>
          <a:p>
            <a:endParaRPr lang="en-GB" sz="1900" dirty="0"/>
          </a:p>
          <a:p>
            <a:r>
              <a:rPr lang="en-GB" sz="1900" b="1" dirty="0"/>
              <a:t>Australian feral camels</a:t>
            </a:r>
            <a:r>
              <a:rPr lang="en-GB" sz="1900" dirty="0"/>
              <a:t>.  They are mammals and herbivores- they only eat plants and leaves. They can survive a very long time without water- much longer than humans can. </a:t>
            </a:r>
          </a:p>
          <a:p>
            <a:endParaRPr lang="en-GB" sz="1900" dirty="0"/>
          </a:p>
          <a:p>
            <a:r>
              <a:rPr lang="en-GB" sz="1900" b="1" dirty="0"/>
              <a:t>Frill- necked lizard. </a:t>
            </a:r>
            <a:r>
              <a:rPr lang="en-GB" sz="1900" dirty="0"/>
              <a:t>These are reptiles and they are carnivores. They mostly eat insects. Usually its frill lies flat on their shoulders, but when they feel irritated or threatened they will raise the frill to scare and surprise its enemies!</a:t>
            </a:r>
          </a:p>
          <a:p>
            <a:pPr marL="0" indent="0">
              <a:buNone/>
            </a:pPr>
            <a:endParaRPr lang="en-GB" sz="1900" dirty="0"/>
          </a:p>
          <a:p>
            <a:r>
              <a:rPr lang="en-GB" sz="1900" b="1" dirty="0"/>
              <a:t>Kangaroos. </a:t>
            </a:r>
            <a:r>
              <a:rPr lang="en-GB" sz="1900" dirty="0"/>
              <a:t>They are mammals and herbivores. They mostly eat grass and leaves. They are known as marsupials- this means they carry their babies in a pouch. </a:t>
            </a:r>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3258950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74">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76">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D20748-AD8D-4C6E-B1D0-BA9B36D65606}"/>
              </a:ext>
            </a:extLst>
          </p:cNvPr>
          <p:cNvSpPr>
            <a:spLocks noGrp="1"/>
          </p:cNvSpPr>
          <p:nvPr>
            <p:ph type="title"/>
          </p:nvPr>
        </p:nvSpPr>
        <p:spPr>
          <a:xfrm>
            <a:off x="838200" y="4435052"/>
            <a:ext cx="3093720" cy="1645920"/>
          </a:xfrm>
        </p:spPr>
        <p:txBody>
          <a:bodyPr>
            <a:normAutofit/>
          </a:bodyPr>
          <a:lstStyle/>
          <a:p>
            <a:r>
              <a:rPr lang="en-GB" sz="2600"/>
              <a:t>Rainforests</a:t>
            </a:r>
          </a:p>
        </p:txBody>
      </p:sp>
      <p:pic>
        <p:nvPicPr>
          <p:cNvPr id="4102" name="Picture 6" descr="See the source image">
            <a:extLst>
              <a:ext uri="{FF2B5EF4-FFF2-40B4-BE49-F238E27FC236}">
                <a16:creationId xmlns:a16="http://schemas.microsoft.com/office/drawing/2014/main" id="{8525F409-7DCC-4713-8CCF-91189B999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08" r="12961" b="-2"/>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e the source image">
            <a:extLst>
              <a:ext uri="{FF2B5EF4-FFF2-40B4-BE49-F238E27FC236}">
                <a16:creationId xmlns:a16="http://schemas.microsoft.com/office/drawing/2014/main" id="{318A66ED-6640-447E-A112-56415773AC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369" b="-2"/>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4253DA21-1C5F-4285-A7A4-8D4A6F3A17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91" r="18341" b="1"/>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78">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07" name="Rectangle 80">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5C7A35-95A0-4669-A558-F9DA145449F6}"/>
              </a:ext>
            </a:extLst>
          </p:cNvPr>
          <p:cNvSpPr>
            <a:spLocks noGrp="1"/>
          </p:cNvSpPr>
          <p:nvPr>
            <p:ph idx="1"/>
          </p:nvPr>
        </p:nvSpPr>
        <p:spPr>
          <a:xfrm>
            <a:off x="4380266" y="4435052"/>
            <a:ext cx="7104188" cy="1645920"/>
          </a:xfrm>
        </p:spPr>
        <p:txBody>
          <a:bodyPr anchor="ctr">
            <a:normAutofit/>
          </a:bodyPr>
          <a:lstStyle/>
          <a:p>
            <a:r>
              <a:rPr lang="en-GB" sz="1800" dirty="0"/>
              <a:t>Australia has a huge areas of forest, mainly made up of eucalyptus trees.</a:t>
            </a:r>
          </a:p>
          <a:p>
            <a:r>
              <a:rPr lang="en-GB" sz="1800" dirty="0"/>
              <a:t>As we learned in Theme yesterday, sadly Australia suffers ‘bushfires’ often which is where large areas of forest burn down.</a:t>
            </a:r>
          </a:p>
          <a:p>
            <a:endParaRPr lang="en-GB" sz="1800" dirty="0"/>
          </a:p>
        </p:txBody>
      </p:sp>
    </p:spTree>
    <p:extLst>
      <p:ext uri="{BB962C8B-B14F-4D97-AF65-F5344CB8AC3E}">
        <p14:creationId xmlns:p14="http://schemas.microsoft.com/office/powerpoint/2010/main" val="31938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38" name="Rectangle 37">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4ED2872-8F0B-49E6-8065-8E8E4191CA22}"/>
              </a:ext>
            </a:extLst>
          </p:cNvPr>
          <p:cNvPicPr/>
          <p:nvPr/>
        </p:nvPicPr>
        <p:blipFill rotWithShape="1">
          <a:blip r:embed="rId2" cstate="print">
            <a:extLst>
              <a:ext uri="{28A0092B-C50C-407E-A947-70E740481C1C}">
                <a14:useLocalDpi xmlns:a14="http://schemas.microsoft.com/office/drawing/2010/main" val="0"/>
              </a:ext>
            </a:extLst>
          </a:blip>
          <a:srcRect l="1923" r="1" b="1"/>
          <a:stretch/>
        </p:blipFill>
        <p:spPr bwMode="auto">
          <a:xfrm>
            <a:off x="851448" y="810881"/>
            <a:ext cx="2938721" cy="2945339"/>
          </a:xfrm>
          <a:prstGeom prst="rect">
            <a:avLst/>
          </a:prstGeom>
          <a:noFill/>
        </p:spPr>
      </p:pic>
      <p:sp>
        <p:nvSpPr>
          <p:cNvPr id="40" name="Rectangle 39">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202475D-194C-42D0-B272-00C40FE4C7E8}"/>
              </a:ext>
            </a:extLst>
          </p:cNvPr>
          <p:cNvPicPr/>
          <p:nvPr/>
        </p:nvPicPr>
        <p:blipFill rotWithShape="1">
          <a:blip r:embed="rId3" cstate="print">
            <a:extLst>
              <a:ext uri="{28A0092B-C50C-407E-A947-70E740481C1C}">
                <a14:useLocalDpi xmlns:a14="http://schemas.microsoft.com/office/drawing/2010/main" val="0"/>
              </a:ext>
            </a:extLst>
          </a:blip>
          <a:srcRect l="5534" r="28152" b="-2"/>
          <a:stretch/>
        </p:blipFill>
        <p:spPr bwMode="auto">
          <a:xfrm>
            <a:off x="4637793" y="810882"/>
            <a:ext cx="1805745" cy="1812575"/>
          </a:xfrm>
          <a:prstGeom prst="rect">
            <a:avLst/>
          </a:prstGeom>
          <a:noFill/>
        </p:spPr>
      </p:pic>
      <p:sp>
        <p:nvSpPr>
          <p:cNvPr id="42" name="Rectangle 41">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20D017-96D4-4B9E-BFA1-4035091CFED2}"/>
              </a:ext>
            </a:extLst>
          </p:cNvPr>
          <p:cNvPicPr/>
          <p:nvPr/>
        </p:nvPicPr>
        <p:blipFill rotWithShape="1">
          <a:blip r:embed="rId4" cstate="print">
            <a:extLst>
              <a:ext uri="{28A0092B-C50C-407E-A947-70E740481C1C}">
                <a14:useLocalDpi xmlns:a14="http://schemas.microsoft.com/office/drawing/2010/main" val="0"/>
              </a:ext>
            </a:extLst>
          </a:blip>
          <a:srcRect t="8054" r="3" b="9617"/>
          <a:stretch/>
        </p:blipFill>
        <p:spPr bwMode="auto">
          <a:xfrm>
            <a:off x="798460" y="4326725"/>
            <a:ext cx="3044697" cy="1668126"/>
          </a:xfrm>
          <a:prstGeom prst="rect">
            <a:avLst/>
          </a:prstGeom>
          <a:noFill/>
        </p:spPr>
      </p:pic>
      <p:sp>
        <p:nvSpPr>
          <p:cNvPr id="44" name="Rectangle 43">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See the source image">
            <a:extLst>
              <a:ext uri="{FF2B5EF4-FFF2-40B4-BE49-F238E27FC236}">
                <a16:creationId xmlns:a16="http://schemas.microsoft.com/office/drawing/2014/main" id="{5C713807-58AD-43BF-A87A-A6F4A8CB82BE}"/>
              </a:ext>
            </a:extLst>
          </p:cNvPr>
          <p:cNvPicPr/>
          <p:nvPr/>
        </p:nvPicPr>
        <p:blipFill rotWithShape="1">
          <a:blip r:embed="rId5" cstate="print">
            <a:extLst>
              <a:ext uri="{28A0092B-C50C-407E-A947-70E740481C1C}">
                <a14:useLocalDpi xmlns:a14="http://schemas.microsoft.com/office/drawing/2010/main" val="0"/>
              </a:ext>
            </a:extLst>
          </a:blip>
          <a:srcRect r="2" b="2773"/>
          <a:stretch/>
        </p:blipFill>
        <p:spPr bwMode="auto">
          <a:xfrm>
            <a:off x="4323497" y="3352849"/>
            <a:ext cx="2434338" cy="2443540"/>
          </a:xfrm>
          <a:prstGeom prst="rect">
            <a:avLst/>
          </a:prstGeom>
          <a:noFill/>
        </p:spPr>
      </p:pic>
      <p:sp>
        <p:nvSpPr>
          <p:cNvPr id="3" name="Content Placeholder 2">
            <a:extLst>
              <a:ext uri="{FF2B5EF4-FFF2-40B4-BE49-F238E27FC236}">
                <a16:creationId xmlns:a16="http://schemas.microsoft.com/office/drawing/2014/main" id="{08C2BA26-5202-47A3-9792-7EBDAEE95C0C}"/>
              </a:ext>
            </a:extLst>
          </p:cNvPr>
          <p:cNvSpPr>
            <a:spLocks noGrp="1"/>
          </p:cNvSpPr>
          <p:nvPr>
            <p:ph idx="1"/>
          </p:nvPr>
        </p:nvSpPr>
        <p:spPr>
          <a:xfrm>
            <a:off x="7761686" y="828649"/>
            <a:ext cx="4318554" cy="5611949"/>
          </a:xfrm>
        </p:spPr>
        <p:txBody>
          <a:bodyPr>
            <a:normAutofit fontScale="92500" lnSpcReduction="20000"/>
          </a:bodyPr>
          <a:lstStyle/>
          <a:p>
            <a:r>
              <a:rPr lang="en-GB" sz="2400" dirty="0"/>
              <a:t>Animals that live in the forest include:</a:t>
            </a:r>
          </a:p>
          <a:p>
            <a:r>
              <a:rPr lang="en-GB" sz="2400" b="1" dirty="0"/>
              <a:t>Koalas. </a:t>
            </a:r>
            <a:r>
              <a:rPr lang="en-GB" sz="2400" dirty="0"/>
              <a:t>Koalas are mammals and herbivores. They mostly eat eucalyptus leaves. They are marsupials- they carry their babies in a pouch.</a:t>
            </a:r>
          </a:p>
          <a:p>
            <a:r>
              <a:rPr lang="en-GB" sz="2400" b="1" dirty="0"/>
              <a:t>Possums</a:t>
            </a:r>
            <a:r>
              <a:rPr lang="en-GB" sz="2400" dirty="0"/>
              <a:t>. Possums are mammals and they are omnivores. They eat both plants and meat, including flowers, fruit, insects and snails. They are also marsupials. </a:t>
            </a:r>
          </a:p>
          <a:p>
            <a:r>
              <a:rPr lang="en-GB" sz="2400" b="1" dirty="0"/>
              <a:t>Australian brush turkey. </a:t>
            </a:r>
            <a:r>
              <a:rPr lang="en-GB" sz="2400" dirty="0"/>
              <a:t>This is a species of bird. They are omnivores and eat insects, seeds and fruit. </a:t>
            </a:r>
          </a:p>
          <a:p>
            <a:r>
              <a:rPr lang="en-GB" sz="2400" b="1" dirty="0"/>
              <a:t>Kookaburra. </a:t>
            </a:r>
            <a:r>
              <a:rPr lang="en-GB" sz="2400" dirty="0"/>
              <a:t>Kookaburras are birds and they are carnivores. They eat small lizards, insects and other small birds. They are known for their ‘laugh’!</a:t>
            </a:r>
          </a:p>
          <a:p>
            <a:endParaRPr lang="en-GB" sz="1300" dirty="0"/>
          </a:p>
        </p:txBody>
      </p:sp>
    </p:spTree>
    <p:extLst>
      <p:ext uri="{BB962C8B-B14F-4D97-AF65-F5344CB8AC3E}">
        <p14:creationId xmlns:p14="http://schemas.microsoft.com/office/powerpoint/2010/main" val="39227760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DF706-ED77-455A-87FB-FAC367AA80D0}"/>
              </a:ext>
            </a:extLst>
          </p:cNvPr>
          <p:cNvSpPr>
            <a:spLocks noGrp="1"/>
          </p:cNvSpPr>
          <p:nvPr>
            <p:ph type="title"/>
          </p:nvPr>
        </p:nvSpPr>
        <p:spPr>
          <a:xfrm>
            <a:off x="985431" y="593644"/>
            <a:ext cx="3150129" cy="1544422"/>
          </a:xfrm>
        </p:spPr>
        <p:txBody>
          <a:bodyPr anchor="b">
            <a:normAutofit/>
          </a:bodyPr>
          <a:lstStyle/>
          <a:p>
            <a:r>
              <a:rPr lang="en-GB" sz="4000" dirty="0"/>
              <a:t>The Ocean </a:t>
            </a:r>
          </a:p>
        </p:txBody>
      </p:sp>
      <p:grpSp>
        <p:nvGrpSpPr>
          <p:cNvPr id="143" name="Group 14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4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5"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DC9F3D9E-07D4-427D-8894-AA27D8F1BF5F}"/>
              </a:ext>
            </a:extLst>
          </p:cNvPr>
          <p:cNvSpPr>
            <a:spLocks noGrp="1"/>
          </p:cNvSpPr>
          <p:nvPr>
            <p:ph idx="1"/>
          </p:nvPr>
        </p:nvSpPr>
        <p:spPr>
          <a:xfrm>
            <a:off x="197810" y="2314896"/>
            <a:ext cx="4310382" cy="4278943"/>
          </a:xfrm>
        </p:spPr>
        <p:txBody>
          <a:bodyPr anchor="t">
            <a:normAutofit fontScale="85000" lnSpcReduction="10000"/>
          </a:bodyPr>
          <a:lstStyle/>
          <a:p>
            <a:r>
              <a:rPr lang="en-GB" sz="2600" dirty="0"/>
              <a:t>Australia is surrounded by the Indian Ocean, the Pacific Ocean and the Southern Ocean. It is also surrounded by the Timor, Tasman and Coral Seas.</a:t>
            </a:r>
          </a:p>
          <a:p>
            <a:r>
              <a:rPr lang="en-GB" sz="2600" b="1" dirty="0"/>
              <a:t>The Great Barrier Reef </a:t>
            </a:r>
            <a:r>
              <a:rPr lang="en-GB" sz="2600" dirty="0"/>
              <a:t>is located in the Coral Sea, off the east coast of Australia. It is made up of about 133,000 square miles and can be seen from outer space! </a:t>
            </a:r>
          </a:p>
          <a:p>
            <a:r>
              <a:rPr lang="en-GB" sz="2600" dirty="0"/>
              <a:t>It is home to more than 1,500 species (different types of) fish and 134 species of sharks and rays. </a:t>
            </a:r>
          </a:p>
          <a:p>
            <a:endParaRPr lang="en-GB" sz="1400" dirty="0"/>
          </a:p>
        </p:txBody>
      </p:sp>
      <p:pic>
        <p:nvPicPr>
          <p:cNvPr id="5128" name="Picture 8">
            <a:extLst>
              <a:ext uri="{FF2B5EF4-FFF2-40B4-BE49-F238E27FC236}">
                <a16:creationId xmlns:a16="http://schemas.microsoft.com/office/drawing/2014/main" id="{985F197D-316F-4652-AC70-A92C6D863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756"/>
          <a:stretch/>
        </p:blipFill>
        <p:spPr bwMode="auto">
          <a:xfrm>
            <a:off x="4601056" y="10"/>
            <a:ext cx="374904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reat barrier reef">
            <a:extLst>
              <a:ext uri="{FF2B5EF4-FFF2-40B4-BE49-F238E27FC236}">
                <a16:creationId xmlns:a16="http://schemas.microsoft.com/office/drawing/2014/main" id="{C7D8E881-C0EA-4CE5-B3EF-89D55DC77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37" r="5158" b="4"/>
          <a:stretch/>
        </p:blipFill>
        <p:spPr bwMode="auto">
          <a:xfrm>
            <a:off x="8442960" y="10"/>
            <a:ext cx="374904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great barrier reef on map">
            <a:extLst>
              <a:ext uri="{FF2B5EF4-FFF2-40B4-BE49-F238E27FC236}">
                <a16:creationId xmlns:a16="http://schemas.microsoft.com/office/drawing/2014/main" id="{0B75028E-9145-4274-9428-0FD317B68F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92" r="-1" b="-1"/>
          <a:stretch/>
        </p:blipFill>
        <p:spPr bwMode="auto">
          <a:xfrm>
            <a:off x="4601056" y="3520441"/>
            <a:ext cx="3749040" cy="33832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eat barrier reef">
            <a:extLst>
              <a:ext uri="{FF2B5EF4-FFF2-40B4-BE49-F238E27FC236}">
                <a16:creationId xmlns:a16="http://schemas.microsoft.com/office/drawing/2014/main" id="{C9783E86-AFC2-43D6-8BEB-ED4870C3FE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61" r="19960"/>
          <a:stretch/>
        </p:blipFill>
        <p:spPr bwMode="auto">
          <a:xfrm>
            <a:off x="8442960" y="3474719"/>
            <a:ext cx="374904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5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ee the source image">
            <a:extLst>
              <a:ext uri="{FF2B5EF4-FFF2-40B4-BE49-F238E27FC236}">
                <a16:creationId xmlns:a16="http://schemas.microsoft.com/office/drawing/2014/main" id="{A3177E0C-E24A-4667-AE59-63777503642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98460" y="1141789"/>
            <a:ext cx="3044697" cy="2283523"/>
          </a:xfrm>
          <a:prstGeom prst="rect">
            <a:avLst/>
          </a:prstGeom>
          <a:noFill/>
        </p:spPr>
      </p:pic>
      <p:sp>
        <p:nvSpPr>
          <p:cNvPr id="18" name="Rectangle 17">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See the source image">
            <a:extLst>
              <a:ext uri="{FF2B5EF4-FFF2-40B4-BE49-F238E27FC236}">
                <a16:creationId xmlns:a16="http://schemas.microsoft.com/office/drawing/2014/main" id="{0D5D49E4-12F8-44DD-A30C-413FDA946B4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323497" y="904439"/>
            <a:ext cx="2434338" cy="1625460"/>
          </a:xfrm>
          <a:prstGeom prst="rect">
            <a:avLst/>
          </a:prstGeom>
          <a:noFill/>
        </p:spPr>
      </p:pic>
      <p:sp>
        <p:nvSpPr>
          <p:cNvPr id="20" name="Rectangle 19">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ee the source image">
            <a:extLst>
              <a:ext uri="{FF2B5EF4-FFF2-40B4-BE49-F238E27FC236}">
                <a16:creationId xmlns:a16="http://schemas.microsoft.com/office/drawing/2014/main" id="{089720D5-3DB7-43A5-A78C-1CA5EBD72FAC}"/>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995968" y="4279769"/>
            <a:ext cx="2649681" cy="1762038"/>
          </a:xfrm>
          <a:prstGeom prst="rect">
            <a:avLst/>
          </a:prstGeom>
          <a:noFill/>
        </p:spPr>
      </p:pic>
      <p:sp>
        <p:nvSpPr>
          <p:cNvPr id="22" name="Rectangle 21">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ee the source image">
            <a:extLst>
              <a:ext uri="{FF2B5EF4-FFF2-40B4-BE49-F238E27FC236}">
                <a16:creationId xmlns:a16="http://schemas.microsoft.com/office/drawing/2014/main" id="{51D93D8A-686F-492E-86D9-03DC5EDB5F27}"/>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4323497" y="3659142"/>
            <a:ext cx="2434338" cy="1830954"/>
          </a:xfrm>
          <a:prstGeom prst="rect">
            <a:avLst/>
          </a:prstGeom>
          <a:noFill/>
        </p:spPr>
      </p:pic>
      <p:sp>
        <p:nvSpPr>
          <p:cNvPr id="3" name="Content Placeholder 2">
            <a:extLst>
              <a:ext uri="{FF2B5EF4-FFF2-40B4-BE49-F238E27FC236}">
                <a16:creationId xmlns:a16="http://schemas.microsoft.com/office/drawing/2014/main" id="{D81E3628-D70F-4E36-8447-EDAA5793A606}"/>
              </a:ext>
            </a:extLst>
          </p:cNvPr>
          <p:cNvSpPr>
            <a:spLocks noGrp="1"/>
          </p:cNvSpPr>
          <p:nvPr>
            <p:ph idx="1"/>
          </p:nvPr>
        </p:nvSpPr>
        <p:spPr>
          <a:xfrm>
            <a:off x="7745406" y="735091"/>
            <a:ext cx="4111314" cy="5306716"/>
          </a:xfrm>
        </p:spPr>
        <p:txBody>
          <a:bodyPr>
            <a:normAutofit fontScale="92500" lnSpcReduction="20000"/>
          </a:bodyPr>
          <a:lstStyle/>
          <a:p>
            <a:r>
              <a:rPr lang="en-GB" sz="2200" dirty="0"/>
              <a:t>Animals that live in Australia’s surrounding oceans and seas include:</a:t>
            </a:r>
          </a:p>
          <a:p>
            <a:r>
              <a:rPr lang="en-GB" sz="2200" b="1" dirty="0"/>
              <a:t>Great White Shark. </a:t>
            </a:r>
            <a:r>
              <a:rPr lang="en-GB" sz="2200" dirty="0"/>
              <a:t>They are a type of fish and are carnivores. They eat other fish and seals. They weigh around 2.5 tons- that’s about the same as 2 and a half small cars! </a:t>
            </a:r>
          </a:p>
          <a:p>
            <a:r>
              <a:rPr lang="en-GB" sz="2200" b="1" dirty="0"/>
              <a:t>Flatback sea turtle. </a:t>
            </a:r>
            <a:r>
              <a:rPr lang="en-GB" sz="2200" dirty="0"/>
              <a:t>They are reptiles and omnivores. They eat jellyfish, coral, shrimp and sea cucumbers, as examples. </a:t>
            </a:r>
          </a:p>
          <a:p>
            <a:r>
              <a:rPr lang="en-GB" sz="2200" b="1" dirty="0"/>
              <a:t>Box jellyfish. </a:t>
            </a:r>
            <a:r>
              <a:rPr lang="en-GB" sz="2200" dirty="0"/>
              <a:t>They are carnivores and eat fish, plankton and other jellyfish. Its sting is deadly and they are considered the most venomous jellyfish in the world.</a:t>
            </a:r>
          </a:p>
          <a:p>
            <a:r>
              <a:rPr lang="en-GB" sz="2200" b="1" dirty="0"/>
              <a:t>Hard coral. </a:t>
            </a:r>
            <a:r>
              <a:rPr lang="en-GB" sz="2200" dirty="0"/>
              <a:t>Coral is actually a living marine animal. Like plants, coral needs sunlight to survive.</a:t>
            </a:r>
          </a:p>
          <a:p>
            <a:endParaRPr lang="en-GB" sz="1300" dirty="0"/>
          </a:p>
        </p:txBody>
      </p:sp>
    </p:spTree>
    <p:extLst>
      <p:ext uri="{BB962C8B-B14F-4D97-AF65-F5344CB8AC3E}">
        <p14:creationId xmlns:p14="http://schemas.microsoft.com/office/powerpoint/2010/main" val="324883322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692</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Theme Thursday 25th February 2021</vt:lpstr>
      <vt:lpstr>PowerPoint Presentation</vt:lpstr>
      <vt:lpstr>PowerPoint Presentation</vt:lpstr>
      <vt:lpstr>The Outback</vt:lpstr>
      <vt:lpstr>PowerPoint Presentation</vt:lpstr>
      <vt:lpstr>Rainforests</vt:lpstr>
      <vt:lpstr>PowerPoint Presentation</vt:lpstr>
      <vt:lpstr>The Ocean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Thursday 25th February 2021</dc:title>
  <dc:creator>Olivia Robertson</dc:creator>
  <cp:lastModifiedBy>Olivia Robertson</cp:lastModifiedBy>
  <cp:revision>18</cp:revision>
  <dcterms:created xsi:type="dcterms:W3CDTF">2021-02-22T09:47:42Z</dcterms:created>
  <dcterms:modified xsi:type="dcterms:W3CDTF">2021-02-22T13:01:58Z</dcterms:modified>
</cp:coreProperties>
</file>