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5" r:id="rId9"/>
    <p:sldId id="266" r:id="rId10"/>
    <p:sldId id="271"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9" autoAdjust="0"/>
    <p:restoredTop sz="94660"/>
  </p:normalViewPr>
  <p:slideViewPr>
    <p:cSldViewPr snapToGrid="0">
      <p:cViewPr varScale="1">
        <p:scale>
          <a:sx n="73" d="100"/>
          <a:sy n="73" d="100"/>
        </p:scale>
        <p:origin x="4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74EDB52-8F71-4CED-9F24-BA7E727D7A50}" type="datetimeFigureOut">
              <a:rPr lang="en-GB" smtClean="0"/>
              <a:t>20/09/2023</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23214C0-B842-464D-8AD9-F3905499717A}" type="slidenum">
              <a:rPr lang="en-GB" smtClean="0"/>
              <a:t>‹#›</a:t>
            </a:fld>
            <a:endParaRPr lang="en-GB"/>
          </a:p>
        </p:txBody>
      </p:sp>
    </p:spTree>
    <p:extLst>
      <p:ext uri="{BB962C8B-B14F-4D97-AF65-F5344CB8AC3E}">
        <p14:creationId xmlns:p14="http://schemas.microsoft.com/office/powerpoint/2010/main" val="3483389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FA53EE6-422B-4C40-B327-D282EAD677F4}" type="datetimeFigureOut">
              <a:rPr lang="en-GB" smtClean="0"/>
              <a:t>20/09/2023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071A3BB-1B87-4978-BF45-BCB37E8F8D92}" type="slidenum">
              <a:rPr lang="en-GB" smtClean="0"/>
              <a:t>‹#›</a:t>
            </a:fld>
            <a:endParaRPr lang="en-GB"/>
          </a:p>
        </p:txBody>
      </p:sp>
    </p:spTree>
    <p:extLst>
      <p:ext uri="{BB962C8B-B14F-4D97-AF65-F5344CB8AC3E}">
        <p14:creationId xmlns:p14="http://schemas.microsoft.com/office/powerpoint/2010/main" val="632398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1</a:t>
            </a:fld>
            <a:endParaRPr lang="en-GB"/>
          </a:p>
        </p:txBody>
      </p:sp>
    </p:spTree>
    <p:extLst>
      <p:ext uri="{BB962C8B-B14F-4D97-AF65-F5344CB8AC3E}">
        <p14:creationId xmlns:p14="http://schemas.microsoft.com/office/powerpoint/2010/main" val="2803065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10</a:t>
            </a:fld>
            <a:endParaRPr lang="en-GB"/>
          </a:p>
        </p:txBody>
      </p:sp>
    </p:spTree>
    <p:extLst>
      <p:ext uri="{BB962C8B-B14F-4D97-AF65-F5344CB8AC3E}">
        <p14:creationId xmlns:p14="http://schemas.microsoft.com/office/powerpoint/2010/main" val="3812368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2</a:t>
            </a:fld>
            <a:endParaRPr lang="en-GB"/>
          </a:p>
        </p:txBody>
      </p:sp>
    </p:spTree>
    <p:extLst>
      <p:ext uri="{BB962C8B-B14F-4D97-AF65-F5344CB8AC3E}">
        <p14:creationId xmlns:p14="http://schemas.microsoft.com/office/powerpoint/2010/main" val="2091177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3</a:t>
            </a:fld>
            <a:endParaRPr lang="en-GB"/>
          </a:p>
        </p:txBody>
      </p:sp>
    </p:spTree>
    <p:extLst>
      <p:ext uri="{BB962C8B-B14F-4D97-AF65-F5344CB8AC3E}">
        <p14:creationId xmlns:p14="http://schemas.microsoft.com/office/powerpoint/2010/main" val="51290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4</a:t>
            </a:fld>
            <a:endParaRPr lang="en-GB"/>
          </a:p>
        </p:txBody>
      </p:sp>
    </p:spTree>
    <p:extLst>
      <p:ext uri="{BB962C8B-B14F-4D97-AF65-F5344CB8AC3E}">
        <p14:creationId xmlns:p14="http://schemas.microsoft.com/office/powerpoint/2010/main" val="3735313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5</a:t>
            </a:fld>
            <a:endParaRPr lang="en-GB"/>
          </a:p>
        </p:txBody>
      </p:sp>
    </p:spTree>
    <p:extLst>
      <p:ext uri="{BB962C8B-B14F-4D97-AF65-F5344CB8AC3E}">
        <p14:creationId xmlns:p14="http://schemas.microsoft.com/office/powerpoint/2010/main" val="2724112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6</a:t>
            </a:fld>
            <a:endParaRPr lang="en-GB"/>
          </a:p>
        </p:txBody>
      </p:sp>
    </p:spTree>
    <p:extLst>
      <p:ext uri="{BB962C8B-B14F-4D97-AF65-F5344CB8AC3E}">
        <p14:creationId xmlns:p14="http://schemas.microsoft.com/office/powerpoint/2010/main" val="2304262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7</a:t>
            </a:fld>
            <a:endParaRPr lang="en-GB"/>
          </a:p>
        </p:txBody>
      </p:sp>
    </p:spTree>
    <p:extLst>
      <p:ext uri="{BB962C8B-B14F-4D97-AF65-F5344CB8AC3E}">
        <p14:creationId xmlns:p14="http://schemas.microsoft.com/office/powerpoint/2010/main" val="3670569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8</a:t>
            </a:fld>
            <a:endParaRPr lang="en-GB"/>
          </a:p>
        </p:txBody>
      </p:sp>
    </p:spTree>
    <p:extLst>
      <p:ext uri="{BB962C8B-B14F-4D97-AF65-F5344CB8AC3E}">
        <p14:creationId xmlns:p14="http://schemas.microsoft.com/office/powerpoint/2010/main" val="1929340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71A3BB-1B87-4978-BF45-BCB37E8F8D92}" type="slidenum">
              <a:rPr lang="en-GB" smtClean="0"/>
              <a:t>9</a:t>
            </a:fld>
            <a:endParaRPr lang="en-GB"/>
          </a:p>
        </p:txBody>
      </p:sp>
    </p:spTree>
    <p:extLst>
      <p:ext uri="{BB962C8B-B14F-4D97-AF65-F5344CB8AC3E}">
        <p14:creationId xmlns:p14="http://schemas.microsoft.com/office/powerpoint/2010/main" val="716081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1803707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3426251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83715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3178594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5553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4097612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4015566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4192342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112947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685E9-30D2-468F-BEF3-879246D62F2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2564782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E685E9-30D2-468F-BEF3-879246D62F24}"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350987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E685E9-30D2-468F-BEF3-879246D62F24}"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1057032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E685E9-30D2-468F-BEF3-879246D62F24}" type="datetimeFigureOut">
              <a:rPr lang="en-GB" smtClean="0"/>
              <a:t>20/09/2023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3255968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685E9-30D2-468F-BEF3-879246D62F24}" type="datetimeFigureOut">
              <a:rPr lang="en-GB" smtClean="0"/>
              <a:t>20/09/2023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1667913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685E9-30D2-468F-BEF3-879246D62F24}"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350850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685E9-30D2-468F-BEF3-879246D62F24}"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708146-CF89-4ACB-99C8-1F51A3519FEB}" type="slidenum">
              <a:rPr lang="en-GB" smtClean="0"/>
              <a:t>‹#›</a:t>
            </a:fld>
            <a:endParaRPr lang="en-GB"/>
          </a:p>
        </p:txBody>
      </p:sp>
    </p:spTree>
    <p:extLst>
      <p:ext uri="{BB962C8B-B14F-4D97-AF65-F5344CB8AC3E}">
        <p14:creationId xmlns:p14="http://schemas.microsoft.com/office/powerpoint/2010/main" val="394926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9E685E9-30D2-468F-BEF3-879246D62F24}" type="datetimeFigureOut">
              <a:rPr lang="en-GB" smtClean="0"/>
              <a:t>20/09/2023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C708146-CF89-4ACB-99C8-1F51A3519FEB}" type="slidenum">
              <a:rPr lang="en-GB" smtClean="0"/>
              <a:t>‹#›</a:t>
            </a:fld>
            <a:endParaRPr lang="en-GB"/>
          </a:p>
        </p:txBody>
      </p:sp>
    </p:spTree>
    <p:extLst>
      <p:ext uri="{BB962C8B-B14F-4D97-AF65-F5344CB8AC3E}">
        <p14:creationId xmlns:p14="http://schemas.microsoft.com/office/powerpoint/2010/main" val="3676953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1821" y="4807039"/>
            <a:ext cx="9488152" cy="1107996"/>
          </a:xfrm>
          <a:prstGeom prst="rect">
            <a:avLst/>
          </a:prstGeom>
          <a:noFill/>
        </p:spPr>
        <p:txBody>
          <a:bodyPr wrap="square" rtlCol="0">
            <a:spAutoFit/>
          </a:bodyPr>
          <a:lstStyle/>
          <a:p>
            <a:r>
              <a:rPr lang="en-GB" sz="6600" dirty="0" smtClean="0">
                <a:latin typeface="Letter-join Print Plus 3" panose="02000805000000020003" pitchFamily="50" charset="0"/>
              </a:rPr>
              <a:t>Welcome to Year 1!</a:t>
            </a:r>
            <a:endParaRPr lang="en-GB" sz="6600" dirty="0">
              <a:latin typeface="Letter-join Print Plus 3" panose="02000805000000020003" pitchFamily="50" charset="0"/>
            </a:endParaRPr>
          </a:p>
        </p:txBody>
      </p:sp>
    </p:spTree>
    <p:extLst>
      <p:ext uri="{BB962C8B-B14F-4D97-AF65-F5344CB8AC3E}">
        <p14:creationId xmlns:p14="http://schemas.microsoft.com/office/powerpoint/2010/main" val="211317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11062" y="2263094"/>
            <a:ext cx="6197600" cy="1877437"/>
          </a:xfrm>
          <a:prstGeom prst="rect">
            <a:avLst/>
          </a:prstGeom>
          <a:noFill/>
        </p:spPr>
        <p:txBody>
          <a:bodyPr wrap="square" rtlCol="0">
            <a:spAutoFit/>
          </a:bodyPr>
          <a:lstStyle/>
          <a:p>
            <a:pPr algn="ctr"/>
            <a:r>
              <a:rPr lang="en-GB" sz="4400" dirty="0" smtClean="0">
                <a:latin typeface="Letter-join Print Plus 3" panose="02000805000000020003" pitchFamily="50" charset="0"/>
              </a:rPr>
              <a:t>Thank you for coming</a:t>
            </a:r>
            <a:r>
              <a:rPr lang="en-GB" sz="3600" dirty="0" smtClean="0">
                <a:latin typeface="Letter-join Print Plus 3" panose="02000805000000020003" pitchFamily="50" charset="0"/>
              </a:rPr>
              <a:t>.</a:t>
            </a:r>
          </a:p>
          <a:p>
            <a:pPr algn="ctr"/>
            <a:r>
              <a:rPr lang="en-GB" sz="3600" dirty="0" smtClean="0">
                <a:latin typeface="Letter-join Print Plus 3" panose="02000805000000020003" pitchFamily="50" charset="0"/>
              </a:rPr>
              <a:t>If you have any questions, please come and ask.</a:t>
            </a:r>
            <a:endParaRPr lang="en-GB" sz="3600" dirty="0">
              <a:latin typeface="Letter-join Print Plus 3" panose="02000805000000020003" pitchFamily="50" charset="0"/>
            </a:endParaRPr>
          </a:p>
        </p:txBody>
      </p:sp>
    </p:spTree>
    <p:extLst>
      <p:ext uri="{BB962C8B-B14F-4D97-AF65-F5344CB8AC3E}">
        <p14:creationId xmlns:p14="http://schemas.microsoft.com/office/powerpoint/2010/main" val="1790537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8800" y="660400"/>
            <a:ext cx="7696200" cy="646331"/>
          </a:xfrm>
          <a:prstGeom prst="rect">
            <a:avLst/>
          </a:prstGeom>
          <a:noFill/>
        </p:spPr>
        <p:txBody>
          <a:bodyPr wrap="square" rtlCol="0">
            <a:spAutoFit/>
          </a:bodyPr>
          <a:lstStyle/>
          <a:p>
            <a:r>
              <a:rPr lang="en-GB" sz="3600" dirty="0" smtClean="0">
                <a:latin typeface="Letter-join Print Plus 3" panose="02000805000000020003" pitchFamily="50" charset="0"/>
              </a:rPr>
              <a:t>Year 1 staff</a:t>
            </a:r>
            <a:endParaRPr lang="en-GB" sz="3600" dirty="0">
              <a:latin typeface="Letter-join Print Plus 3" panose="02000805000000020003" pitchFamily="50" charset="0"/>
            </a:endParaRPr>
          </a:p>
        </p:txBody>
      </p:sp>
      <p:sp>
        <p:nvSpPr>
          <p:cNvPr id="5" name="TextBox 4"/>
          <p:cNvSpPr txBox="1"/>
          <p:nvPr/>
        </p:nvSpPr>
        <p:spPr>
          <a:xfrm>
            <a:off x="344713" y="1854293"/>
            <a:ext cx="10183949" cy="3539430"/>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latin typeface="Letter-join Print Plus 3" panose="02000805000000020003" pitchFamily="50" charset="0"/>
              </a:rPr>
              <a:t>Miss Watts (Diamond Class Teacher)</a:t>
            </a:r>
            <a:br>
              <a:rPr lang="en-GB" sz="2800" dirty="0" smtClean="0">
                <a:latin typeface="Letter-join Print Plus 3" panose="02000805000000020003" pitchFamily="50" charset="0"/>
              </a:rPr>
            </a:br>
            <a:r>
              <a:rPr lang="en-GB" sz="2800" dirty="0" smtClean="0">
                <a:latin typeface="Letter-join Print Plus 3" panose="02000805000000020003" pitchFamily="50" charset="0"/>
              </a:rPr>
              <a:t>supported by Mrs Christie, Mrs </a:t>
            </a:r>
            <a:r>
              <a:rPr lang="en-GB" sz="2800" dirty="0" err="1" smtClean="0">
                <a:latin typeface="Letter-join Print Plus 3" panose="02000805000000020003" pitchFamily="50" charset="0"/>
              </a:rPr>
              <a:t>Fenn</a:t>
            </a:r>
            <a:r>
              <a:rPr lang="en-GB" sz="2800" dirty="0" smtClean="0">
                <a:latin typeface="Letter-join Print Plus 3" panose="02000805000000020003" pitchFamily="50" charset="0"/>
              </a:rPr>
              <a:t> and Miss McGrath</a:t>
            </a:r>
            <a:br>
              <a:rPr lang="en-GB" sz="2800" dirty="0" smtClean="0">
                <a:latin typeface="Letter-join Print Plus 3" panose="02000805000000020003" pitchFamily="50" charset="0"/>
              </a:rPr>
            </a:br>
            <a:r>
              <a:rPr lang="en-GB" sz="2800" dirty="0" smtClean="0">
                <a:latin typeface="Letter-join Print Plus 3" panose="02000805000000020003" pitchFamily="50" charset="0"/>
              </a:rPr>
              <a:t/>
            </a:r>
            <a:br>
              <a:rPr lang="en-GB" sz="2800" dirty="0" smtClean="0">
                <a:latin typeface="Letter-join Print Plus 3" panose="02000805000000020003" pitchFamily="50" charset="0"/>
              </a:rPr>
            </a:br>
            <a:r>
              <a:rPr lang="en-GB" sz="2800" dirty="0" smtClean="0">
                <a:latin typeface="Letter-join Print Plus 3" panose="02000805000000020003" pitchFamily="50" charset="0"/>
              </a:rPr>
              <a:t/>
            </a:r>
            <a:br>
              <a:rPr lang="en-GB" sz="2800" dirty="0" smtClean="0">
                <a:latin typeface="Letter-join Print Plus 3" panose="02000805000000020003" pitchFamily="50" charset="0"/>
              </a:rPr>
            </a:br>
            <a:r>
              <a:rPr lang="en-GB" sz="2800" dirty="0" smtClean="0">
                <a:latin typeface="Letter-join Print Plus 3" panose="02000805000000020003" pitchFamily="50" charset="0"/>
              </a:rPr>
              <a:t/>
            </a:r>
            <a:br>
              <a:rPr lang="en-GB" sz="2800" dirty="0" smtClean="0">
                <a:latin typeface="Letter-join Print Plus 3" panose="02000805000000020003" pitchFamily="50" charset="0"/>
              </a:rPr>
            </a:br>
            <a:endParaRPr lang="en-GB" sz="2800" dirty="0" smtClean="0">
              <a:latin typeface="Letter-join Print Plus 3" panose="02000805000000020003" pitchFamily="50" charset="0"/>
            </a:endParaRPr>
          </a:p>
          <a:p>
            <a:pPr marL="285750" indent="-285750">
              <a:buFont typeface="Arial" panose="020B0604020202020204" pitchFamily="34" charset="0"/>
              <a:buChar char="•"/>
            </a:pPr>
            <a:r>
              <a:rPr lang="en-GB" sz="2800" dirty="0" smtClean="0">
                <a:latin typeface="Letter-join Print Plus 3" panose="02000805000000020003" pitchFamily="50" charset="0"/>
              </a:rPr>
              <a:t>Mrs Jones (Sapphire Class Teacher)</a:t>
            </a:r>
            <a:br>
              <a:rPr lang="en-GB" sz="2800" dirty="0" smtClean="0">
                <a:latin typeface="Letter-join Print Plus 3" panose="02000805000000020003" pitchFamily="50" charset="0"/>
              </a:rPr>
            </a:br>
            <a:r>
              <a:rPr lang="en-GB" sz="2800" dirty="0" smtClean="0">
                <a:latin typeface="Letter-join Print Plus 3" panose="02000805000000020003" pitchFamily="50" charset="0"/>
              </a:rPr>
              <a:t>supported by Mrs Smith and Mrs Hart-</a:t>
            </a:r>
            <a:r>
              <a:rPr lang="en-GB" sz="2800" dirty="0" err="1" smtClean="0">
                <a:latin typeface="Letter-join Print Plus 3" panose="02000805000000020003" pitchFamily="50" charset="0"/>
              </a:rPr>
              <a:t>Copsey</a:t>
            </a:r>
            <a:endParaRPr lang="en-GB" sz="2800" dirty="0" smtClean="0">
              <a:latin typeface="Letter-join Print Plus 3" panose="02000805000000020003" pitchFamily="50" charset="0"/>
            </a:endParaRPr>
          </a:p>
        </p:txBody>
      </p:sp>
    </p:spTree>
    <p:extLst>
      <p:ext uri="{BB962C8B-B14F-4D97-AF65-F5344CB8AC3E}">
        <p14:creationId xmlns:p14="http://schemas.microsoft.com/office/powerpoint/2010/main" val="3567262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58800"/>
            <a:ext cx="8458200" cy="646331"/>
          </a:xfrm>
          <a:prstGeom prst="rect">
            <a:avLst/>
          </a:prstGeom>
          <a:noFill/>
        </p:spPr>
        <p:txBody>
          <a:bodyPr wrap="square" rtlCol="0">
            <a:spAutoFit/>
          </a:bodyPr>
          <a:lstStyle/>
          <a:p>
            <a:r>
              <a:rPr lang="en-GB" sz="3600" dirty="0" smtClean="0">
                <a:latin typeface="Letter-join Print Plus 3" panose="02000805000000020003" pitchFamily="50" charset="0"/>
              </a:rPr>
              <a:t>Year 1 classrooms</a:t>
            </a:r>
            <a:endParaRPr lang="en-GB" sz="3600" dirty="0">
              <a:latin typeface="Letter-join Print Plus 3" panose="02000805000000020003" pitchFamily="50" charset="0"/>
            </a:endParaRPr>
          </a:p>
        </p:txBody>
      </p:sp>
      <p:sp>
        <p:nvSpPr>
          <p:cNvPr id="5" name="TextBox 4"/>
          <p:cNvSpPr txBox="1"/>
          <p:nvPr/>
        </p:nvSpPr>
        <p:spPr>
          <a:xfrm>
            <a:off x="380999" y="1676400"/>
            <a:ext cx="10218313" cy="4893647"/>
          </a:xfrm>
          <a:prstGeom prst="rect">
            <a:avLst/>
          </a:prstGeom>
          <a:noFill/>
        </p:spPr>
        <p:txBody>
          <a:bodyPr wrap="square" rtlCol="0">
            <a:spAutoFit/>
          </a:bodyPr>
          <a:lstStyle/>
          <a:p>
            <a:r>
              <a:rPr lang="en-GB" sz="2400" dirty="0" smtClean="0">
                <a:latin typeface="Letter-join Print Plus 3" panose="02000805000000020003" pitchFamily="50" charset="0"/>
              </a:rPr>
              <a:t>Diamond and Sapphire class are similar to the Reception classrooms your children are used to.</a:t>
            </a:r>
          </a:p>
          <a:p>
            <a:r>
              <a:rPr lang="en-GB" sz="2400" dirty="0" smtClean="0">
                <a:latin typeface="Letter-join Print Plus 3" panose="02000805000000020003" pitchFamily="50" charset="0"/>
              </a:rPr>
              <a:t> </a:t>
            </a:r>
            <a:br>
              <a:rPr lang="en-GB" sz="2400" dirty="0" smtClean="0">
                <a:latin typeface="Letter-join Print Plus 3" panose="02000805000000020003" pitchFamily="50" charset="0"/>
              </a:rPr>
            </a:br>
            <a:r>
              <a:rPr lang="en-GB" sz="2400" dirty="0" smtClean="0">
                <a:latin typeface="Letter-join Print Plus 3" panose="02000805000000020003" pitchFamily="50" charset="0"/>
              </a:rPr>
              <a:t>The classrooms include:</a:t>
            </a:r>
            <a:endParaRPr lang="en-GB" sz="2400" dirty="0">
              <a:latin typeface="Letter-join Print Plus 3" panose="02000805000000020003" pitchFamily="50" charset="0"/>
            </a:endParaRPr>
          </a:p>
          <a:p>
            <a:pPr marL="285750" indent="-285750">
              <a:buFont typeface="Arial" panose="020B0604020202020204" pitchFamily="34" charset="0"/>
              <a:buChar char="•"/>
            </a:pPr>
            <a:r>
              <a:rPr lang="en-GB" sz="2400" dirty="0" smtClean="0">
                <a:latin typeface="Letter-join Print Plus 3" panose="02000805000000020003" pitchFamily="50" charset="0"/>
              </a:rPr>
              <a:t>Reflective/calm area</a:t>
            </a:r>
          </a:p>
          <a:p>
            <a:pPr marL="285750" indent="-285750">
              <a:buFont typeface="Arial" panose="020B0604020202020204" pitchFamily="34" charset="0"/>
              <a:buChar char="•"/>
            </a:pPr>
            <a:r>
              <a:rPr lang="en-GB" sz="2400" dirty="0" smtClean="0">
                <a:latin typeface="Letter-join Print Plus 3" panose="02000805000000020003" pitchFamily="50" charset="0"/>
              </a:rPr>
              <a:t>Reading corner</a:t>
            </a:r>
          </a:p>
          <a:p>
            <a:pPr marL="285750" indent="-285750">
              <a:buFont typeface="Arial" panose="020B0604020202020204" pitchFamily="34" charset="0"/>
              <a:buChar char="•"/>
            </a:pPr>
            <a:r>
              <a:rPr lang="en-GB" sz="2400" dirty="0" smtClean="0">
                <a:latin typeface="Letter-join Print Plus 3" panose="02000805000000020003" pitchFamily="50" charset="0"/>
              </a:rPr>
              <a:t>Literacy and Maths boards to support learning</a:t>
            </a:r>
          </a:p>
          <a:p>
            <a:pPr marL="285750" indent="-285750">
              <a:buFont typeface="Arial" panose="020B0604020202020204" pitchFamily="34" charset="0"/>
              <a:buChar char="•"/>
            </a:pPr>
            <a:r>
              <a:rPr lang="en-GB" sz="2400" dirty="0" smtClean="0">
                <a:latin typeface="Letter-join Print Plus 3" panose="02000805000000020003" pitchFamily="50" charset="0"/>
              </a:rPr>
              <a:t>Phonic displays</a:t>
            </a:r>
          </a:p>
          <a:p>
            <a:pPr marL="285750" indent="-285750">
              <a:buFont typeface="Arial" panose="020B0604020202020204" pitchFamily="34" charset="0"/>
              <a:buChar char="•"/>
            </a:pPr>
            <a:r>
              <a:rPr lang="en-GB" sz="2400" dirty="0" smtClean="0">
                <a:latin typeface="Letter-join Print Plus 3" panose="02000805000000020003" pitchFamily="50" charset="0"/>
              </a:rPr>
              <a:t>RE area</a:t>
            </a:r>
          </a:p>
          <a:p>
            <a:pPr marL="285750" indent="-285750">
              <a:buFont typeface="Arial" panose="020B0604020202020204" pitchFamily="34" charset="0"/>
              <a:buChar char="•"/>
            </a:pPr>
            <a:r>
              <a:rPr lang="en-GB" sz="2400" dirty="0" smtClean="0">
                <a:latin typeface="Letter-join Print Plus 3" panose="02000805000000020003" pitchFamily="50" charset="0"/>
              </a:rPr>
              <a:t>Wow board to celebrate work</a:t>
            </a:r>
          </a:p>
          <a:p>
            <a:pPr marL="285750" indent="-285750">
              <a:buFont typeface="Arial" panose="020B0604020202020204" pitchFamily="34" charset="0"/>
              <a:buChar char="•"/>
            </a:pPr>
            <a:endParaRPr lang="en-GB" sz="2400" dirty="0">
              <a:latin typeface="Letter-join Print Plus 3" panose="02000805000000020003" pitchFamily="50" charset="0"/>
            </a:endParaRPr>
          </a:p>
          <a:p>
            <a:pPr marL="285750" indent="-285750">
              <a:buFont typeface="Arial" panose="020B0604020202020204" pitchFamily="34" charset="0"/>
              <a:buChar char="•"/>
            </a:pPr>
            <a:r>
              <a:rPr lang="en-GB" sz="2400" dirty="0" smtClean="0">
                <a:latin typeface="Letter-join Print Plus 3" panose="02000805000000020003" pitchFamily="50" charset="0"/>
              </a:rPr>
              <a:t>We also have a theme board to showcase all of the learning we are doing throughout that half term. </a:t>
            </a:r>
            <a:endParaRPr lang="en-GB" sz="2400" dirty="0">
              <a:latin typeface="Letter-join Print Plus 3" panose="02000805000000020003" pitchFamily="50" charset="0"/>
            </a:endParaRPr>
          </a:p>
        </p:txBody>
      </p:sp>
    </p:spTree>
    <p:extLst>
      <p:ext uri="{BB962C8B-B14F-4D97-AF65-F5344CB8AC3E}">
        <p14:creationId xmlns:p14="http://schemas.microsoft.com/office/powerpoint/2010/main" val="1317241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0399" y="1244600"/>
            <a:ext cx="9724571" cy="2677656"/>
          </a:xfrm>
          <a:prstGeom prst="rect">
            <a:avLst/>
          </a:prstGeom>
          <a:noFill/>
        </p:spPr>
        <p:txBody>
          <a:bodyPr wrap="square" rtlCol="0">
            <a:spAutoFit/>
          </a:bodyPr>
          <a:lstStyle/>
          <a:p>
            <a:r>
              <a:rPr lang="en-GB" sz="2800" dirty="0" smtClean="0">
                <a:latin typeface="Letter-join Print Plus 3" panose="02000805000000020003" pitchFamily="50" charset="0"/>
              </a:rPr>
              <a:t>In Year 1 we spend a lot of time developing independence as well as teaching children how to work collaboratively. We are currently spending time emphasising the importance of having a growth </a:t>
            </a:r>
            <a:r>
              <a:rPr lang="en-GB" sz="2800" dirty="0" err="1" smtClean="0">
                <a:latin typeface="Letter-join Print Plus 3" panose="02000805000000020003" pitchFamily="50" charset="0"/>
              </a:rPr>
              <a:t>mindset</a:t>
            </a:r>
            <a:r>
              <a:rPr lang="en-GB" sz="2800" dirty="0" smtClean="0">
                <a:latin typeface="Letter-join Print Plus 3" panose="02000805000000020003" pitchFamily="50" charset="0"/>
              </a:rPr>
              <a:t>. This means teaching children to be brave, ‘have a go’ and not give up on things that may be difficult or different from their previous experiences of school.</a:t>
            </a:r>
            <a:endParaRPr lang="en-GB" sz="2800" dirty="0">
              <a:latin typeface="Letter-join Print Plus 3" panose="02000805000000020003" pitchFamily="50" charset="0"/>
            </a:endParaRPr>
          </a:p>
        </p:txBody>
      </p:sp>
      <p:sp>
        <p:nvSpPr>
          <p:cNvPr id="5" name="TextBox 4"/>
          <p:cNvSpPr txBox="1"/>
          <p:nvPr/>
        </p:nvSpPr>
        <p:spPr>
          <a:xfrm>
            <a:off x="286603" y="245660"/>
            <a:ext cx="5281684" cy="646331"/>
          </a:xfrm>
          <a:prstGeom prst="rect">
            <a:avLst/>
          </a:prstGeom>
          <a:noFill/>
        </p:spPr>
        <p:txBody>
          <a:bodyPr wrap="square" rtlCol="0">
            <a:spAutoFit/>
          </a:bodyPr>
          <a:lstStyle/>
          <a:p>
            <a:r>
              <a:rPr lang="en-GB" sz="3600" dirty="0" smtClean="0">
                <a:latin typeface="Letter-join Print Plus 3" panose="02000805000000020003" pitchFamily="50" charset="0"/>
              </a:rPr>
              <a:t>Daily routine</a:t>
            </a:r>
            <a:endParaRPr lang="en-GB" sz="3600" dirty="0">
              <a:latin typeface="Letter-join Print Plus 3" panose="02000805000000020003" pitchFamily="50" charset="0"/>
            </a:endParaRPr>
          </a:p>
        </p:txBody>
      </p:sp>
    </p:spTree>
    <p:extLst>
      <p:ext uri="{BB962C8B-B14F-4D97-AF65-F5344CB8AC3E}">
        <p14:creationId xmlns:p14="http://schemas.microsoft.com/office/powerpoint/2010/main" val="1596560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4061" y="1123353"/>
            <a:ext cx="9706590" cy="2677656"/>
          </a:xfrm>
          <a:prstGeom prst="rect">
            <a:avLst/>
          </a:prstGeom>
          <a:noFill/>
        </p:spPr>
        <p:txBody>
          <a:bodyPr wrap="square" rtlCol="0">
            <a:spAutoFit/>
          </a:bodyPr>
          <a:lstStyle/>
          <a:p>
            <a:r>
              <a:rPr lang="en-GB" sz="2800" dirty="0" smtClean="0">
                <a:latin typeface="Letter-join Print Plus 3" panose="02000805000000020003" pitchFamily="50" charset="0"/>
              </a:rPr>
              <a:t>Each morning in Year 1 your child will learn and participate in Literacy, Maths and Phonics lessons. In the afternoon they will be taught foundation subjects during theme lessons such as Art, History, Geography and Science. Your children will take part in PE lessons every week</a:t>
            </a:r>
            <a:r>
              <a:rPr lang="en-GB" sz="2800" dirty="0">
                <a:latin typeface="Letter-join Print Plus 3" panose="02000805000000020003" pitchFamily="50" charset="0"/>
              </a:rPr>
              <a:t> </a:t>
            </a:r>
            <a:r>
              <a:rPr lang="en-GB" sz="2800" dirty="0" smtClean="0">
                <a:latin typeface="Letter-join Print Plus 3" panose="02000805000000020003" pitchFamily="50" charset="0"/>
              </a:rPr>
              <a:t>on a Monday and Thursday and RE lessons at the end of each half term. </a:t>
            </a:r>
            <a:endParaRPr lang="en-GB" sz="2800" dirty="0">
              <a:latin typeface="Letter-join Print Plus 3" panose="02000805000000020003" pitchFamily="50" charset="0"/>
            </a:endParaRPr>
          </a:p>
        </p:txBody>
      </p:sp>
      <p:sp>
        <p:nvSpPr>
          <p:cNvPr id="5" name="TextBox 4"/>
          <p:cNvSpPr txBox="1"/>
          <p:nvPr/>
        </p:nvSpPr>
        <p:spPr>
          <a:xfrm>
            <a:off x="286603" y="245660"/>
            <a:ext cx="5281684" cy="646331"/>
          </a:xfrm>
          <a:prstGeom prst="rect">
            <a:avLst/>
          </a:prstGeom>
          <a:noFill/>
        </p:spPr>
        <p:txBody>
          <a:bodyPr wrap="square" rtlCol="0">
            <a:spAutoFit/>
          </a:bodyPr>
          <a:lstStyle/>
          <a:p>
            <a:r>
              <a:rPr lang="en-GB" sz="3600" dirty="0" smtClean="0">
                <a:latin typeface="Letter-join Print Plus 3" panose="02000805000000020003" pitchFamily="50" charset="0"/>
              </a:rPr>
              <a:t>Daily routine</a:t>
            </a:r>
            <a:endParaRPr lang="en-GB" sz="3600" dirty="0">
              <a:latin typeface="Letter-join Print Plus 3" panose="02000805000000020003" pitchFamily="50" charset="0"/>
            </a:endParaRPr>
          </a:p>
        </p:txBody>
      </p:sp>
    </p:spTree>
    <p:extLst>
      <p:ext uri="{BB962C8B-B14F-4D97-AF65-F5344CB8AC3E}">
        <p14:creationId xmlns:p14="http://schemas.microsoft.com/office/powerpoint/2010/main" val="2837166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4639" y="998180"/>
            <a:ext cx="10759418" cy="1569660"/>
          </a:xfrm>
          <a:prstGeom prst="rect">
            <a:avLst/>
          </a:prstGeom>
          <a:noFill/>
        </p:spPr>
        <p:txBody>
          <a:bodyPr wrap="square" rtlCol="0">
            <a:spAutoFit/>
          </a:bodyPr>
          <a:lstStyle/>
          <a:p>
            <a:r>
              <a:rPr lang="en-GB" sz="2400" dirty="0" smtClean="0">
                <a:latin typeface="Letter-join Print Plus 3" panose="02000805000000020003" pitchFamily="50" charset="0"/>
              </a:rPr>
              <a:t>During lessons, children will be asked to complete a variety of activities where they are supported by an adult throughout or where they are encouraged to work independently. Children will often be learning outdoors as well as indoors.</a:t>
            </a:r>
          </a:p>
          <a:p>
            <a:endParaRPr lang="en-GB" sz="2400" dirty="0" smtClean="0">
              <a:latin typeface="XCCW Joined 6a" panose="03050602040000000000" pitchFamily="66" charset="0"/>
            </a:endParaRPr>
          </a:p>
        </p:txBody>
      </p:sp>
      <p:sp>
        <p:nvSpPr>
          <p:cNvPr id="5" name="TextBox 4"/>
          <p:cNvSpPr txBox="1"/>
          <p:nvPr/>
        </p:nvSpPr>
        <p:spPr>
          <a:xfrm>
            <a:off x="286603" y="245660"/>
            <a:ext cx="5281684" cy="646331"/>
          </a:xfrm>
          <a:prstGeom prst="rect">
            <a:avLst/>
          </a:prstGeom>
          <a:noFill/>
        </p:spPr>
        <p:txBody>
          <a:bodyPr wrap="square" rtlCol="0">
            <a:spAutoFit/>
          </a:bodyPr>
          <a:lstStyle/>
          <a:p>
            <a:r>
              <a:rPr lang="en-GB" sz="3600" dirty="0" smtClean="0">
                <a:latin typeface="Letter-join Print Plus 3" panose="02000805000000020003" pitchFamily="50" charset="0"/>
              </a:rPr>
              <a:t>Daily routine</a:t>
            </a:r>
            <a:endParaRPr lang="en-GB" sz="3600" dirty="0">
              <a:latin typeface="Letter-join Print Plus 3" panose="02000805000000020003" pitchFamily="50" charset="0"/>
            </a:endParaRPr>
          </a:p>
        </p:txBody>
      </p:sp>
    </p:spTree>
    <p:extLst>
      <p:ext uri="{BB962C8B-B14F-4D97-AF65-F5344CB8AC3E}">
        <p14:creationId xmlns:p14="http://schemas.microsoft.com/office/powerpoint/2010/main" val="3403546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2233" y="482600"/>
            <a:ext cx="6121400" cy="646331"/>
          </a:xfrm>
          <a:prstGeom prst="rect">
            <a:avLst/>
          </a:prstGeom>
          <a:noFill/>
        </p:spPr>
        <p:txBody>
          <a:bodyPr wrap="square" rtlCol="0">
            <a:spAutoFit/>
          </a:bodyPr>
          <a:lstStyle/>
          <a:p>
            <a:r>
              <a:rPr lang="en-GB" sz="3600" dirty="0" smtClean="0">
                <a:latin typeface="Letter-join Print Plus 3" panose="02000805000000020003" pitchFamily="50" charset="0"/>
              </a:rPr>
              <a:t>P.E</a:t>
            </a:r>
            <a:endParaRPr lang="en-GB" sz="3600" dirty="0">
              <a:latin typeface="Letter-join Print Plus 3" panose="02000805000000020003" pitchFamily="50" charset="0"/>
            </a:endParaRPr>
          </a:p>
        </p:txBody>
      </p:sp>
      <p:sp>
        <p:nvSpPr>
          <p:cNvPr id="5" name="TextBox 4"/>
          <p:cNvSpPr txBox="1"/>
          <p:nvPr/>
        </p:nvSpPr>
        <p:spPr>
          <a:xfrm>
            <a:off x="202233" y="1128931"/>
            <a:ext cx="9276618" cy="2677656"/>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latin typeface="Letter-join Print Plus 3" panose="02000805000000020003" pitchFamily="50" charset="0"/>
              </a:rPr>
              <a:t>Monday and Thursday every week</a:t>
            </a:r>
          </a:p>
          <a:p>
            <a:pPr marL="285750" indent="-285750">
              <a:buFont typeface="Arial" panose="020B0604020202020204" pitchFamily="34" charset="0"/>
              <a:buChar char="•"/>
            </a:pPr>
            <a:r>
              <a:rPr lang="en-GB" sz="2800" dirty="0" smtClean="0">
                <a:latin typeface="Letter-join Print Plus 3" panose="02000805000000020003" pitchFamily="50" charset="0"/>
              </a:rPr>
              <a:t>Earrings to be removed before school</a:t>
            </a:r>
          </a:p>
          <a:p>
            <a:pPr marL="285750" indent="-285750">
              <a:buFont typeface="Arial" panose="020B0604020202020204" pitchFamily="34" charset="0"/>
              <a:buChar char="•"/>
            </a:pPr>
            <a:endParaRPr lang="en-GB" sz="2800" b="1" dirty="0">
              <a:latin typeface="Letter-join Print Plus 3" panose="02000805000000020003" pitchFamily="50" charset="0"/>
            </a:endParaRPr>
          </a:p>
          <a:p>
            <a:pPr marL="285750" indent="-285750">
              <a:buFont typeface="Arial" panose="020B0604020202020204" pitchFamily="34" charset="0"/>
              <a:buChar char="•"/>
            </a:pPr>
            <a:r>
              <a:rPr lang="en-GB" sz="2800" b="1" dirty="0" smtClean="0">
                <a:latin typeface="Letter-join Print Plus 3" panose="02000805000000020003" pitchFamily="50" charset="0"/>
              </a:rPr>
              <a:t>Please send your child to school in their PE kit. </a:t>
            </a:r>
          </a:p>
          <a:p>
            <a:pPr marL="285750" indent="-285750">
              <a:buFont typeface="Arial" panose="020B0604020202020204" pitchFamily="34" charset="0"/>
              <a:buChar char="•"/>
            </a:pPr>
            <a:r>
              <a:rPr lang="en-GB" sz="2800" b="1" dirty="0" smtClean="0">
                <a:latin typeface="Letter-join Print Plus 3" panose="02000805000000020003" pitchFamily="50" charset="0"/>
              </a:rPr>
              <a:t>Please ensure that this PE is appropriate for the weather for the day. </a:t>
            </a:r>
          </a:p>
        </p:txBody>
      </p:sp>
    </p:spTree>
    <p:extLst>
      <p:ext uri="{BB962C8B-B14F-4D97-AF65-F5344CB8AC3E}">
        <p14:creationId xmlns:p14="http://schemas.microsoft.com/office/powerpoint/2010/main" val="1858977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99291"/>
            <a:ext cx="5638800" cy="646331"/>
          </a:xfrm>
          <a:prstGeom prst="rect">
            <a:avLst/>
          </a:prstGeom>
          <a:noFill/>
        </p:spPr>
        <p:txBody>
          <a:bodyPr wrap="square" rtlCol="0">
            <a:spAutoFit/>
          </a:bodyPr>
          <a:lstStyle/>
          <a:p>
            <a:r>
              <a:rPr lang="en-GB" sz="3600" dirty="0" smtClean="0">
                <a:latin typeface="Letter-join Print Plus 3" panose="02000805000000020003" pitchFamily="50" charset="0"/>
              </a:rPr>
              <a:t>Home learning</a:t>
            </a:r>
            <a:endParaRPr lang="en-GB" sz="3600" dirty="0">
              <a:latin typeface="Letter-join Print Plus 3" panose="02000805000000020003" pitchFamily="50" charset="0"/>
            </a:endParaRPr>
          </a:p>
        </p:txBody>
      </p:sp>
      <p:sp>
        <p:nvSpPr>
          <p:cNvPr id="7" name="TextBox 6"/>
          <p:cNvSpPr txBox="1"/>
          <p:nvPr/>
        </p:nvSpPr>
        <p:spPr>
          <a:xfrm>
            <a:off x="304800" y="937062"/>
            <a:ext cx="9677400" cy="3108543"/>
          </a:xfrm>
          <a:prstGeom prst="rect">
            <a:avLst/>
          </a:prstGeom>
          <a:noFill/>
        </p:spPr>
        <p:txBody>
          <a:bodyPr wrap="square" rtlCol="0">
            <a:spAutoFit/>
          </a:bodyPr>
          <a:lstStyle/>
          <a:p>
            <a:r>
              <a:rPr lang="en-GB" sz="2800" b="1" dirty="0" smtClean="0">
                <a:latin typeface="Letter-join Print Plus 3" panose="02000805000000020003" pitchFamily="50" charset="0"/>
              </a:rPr>
              <a:t>Maths Whizz</a:t>
            </a:r>
          </a:p>
          <a:p>
            <a:endParaRPr lang="en-GB" sz="2800" b="1" dirty="0">
              <a:latin typeface="Letter-join Print Plus 3" panose="02000805000000020003" pitchFamily="50" charset="0"/>
            </a:endParaRPr>
          </a:p>
          <a:p>
            <a:r>
              <a:rPr lang="en-GB" sz="2800" dirty="0" smtClean="0">
                <a:latin typeface="Letter-join Print Plus 3" panose="02000805000000020003" pitchFamily="50" charset="0"/>
              </a:rPr>
              <a:t>There is an expectation that children complete 20 minutes of Maths Whizz per week at home.</a:t>
            </a:r>
          </a:p>
          <a:p>
            <a:endParaRPr lang="en-GB" sz="2800" dirty="0">
              <a:latin typeface="Letter-join Print Plus 3" panose="02000805000000020003" pitchFamily="50" charset="0"/>
            </a:endParaRPr>
          </a:p>
          <a:p>
            <a:r>
              <a:rPr lang="en-GB" sz="2800" dirty="0" smtClean="0">
                <a:latin typeface="Letter-join Print Plus 3" panose="02000805000000020003" pitchFamily="50" charset="0"/>
              </a:rPr>
              <a:t>You received your child’s login at the end of the academic year. </a:t>
            </a:r>
          </a:p>
        </p:txBody>
      </p:sp>
    </p:spTree>
    <p:extLst>
      <p:ext uri="{BB962C8B-B14F-4D97-AF65-F5344CB8AC3E}">
        <p14:creationId xmlns:p14="http://schemas.microsoft.com/office/powerpoint/2010/main" val="3081213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29919"/>
            <a:ext cx="5638800" cy="646331"/>
          </a:xfrm>
          <a:prstGeom prst="rect">
            <a:avLst/>
          </a:prstGeom>
          <a:noFill/>
        </p:spPr>
        <p:txBody>
          <a:bodyPr wrap="square" rtlCol="0">
            <a:spAutoFit/>
          </a:bodyPr>
          <a:lstStyle/>
          <a:p>
            <a:r>
              <a:rPr lang="en-GB" sz="3600" dirty="0" smtClean="0">
                <a:latin typeface="Letter-join Print Plus 3" panose="02000805000000020003" pitchFamily="50" charset="0"/>
              </a:rPr>
              <a:t>Home learning</a:t>
            </a:r>
            <a:endParaRPr lang="en-GB" sz="3600" dirty="0">
              <a:latin typeface="Letter-join Print Plus 3" panose="02000805000000020003" pitchFamily="50" charset="0"/>
            </a:endParaRPr>
          </a:p>
        </p:txBody>
      </p:sp>
      <p:sp>
        <p:nvSpPr>
          <p:cNvPr id="7" name="TextBox 6"/>
          <p:cNvSpPr txBox="1"/>
          <p:nvPr/>
        </p:nvSpPr>
        <p:spPr>
          <a:xfrm>
            <a:off x="304800" y="1117366"/>
            <a:ext cx="9677400" cy="4524315"/>
          </a:xfrm>
          <a:prstGeom prst="rect">
            <a:avLst/>
          </a:prstGeom>
          <a:noFill/>
        </p:spPr>
        <p:txBody>
          <a:bodyPr wrap="square" rtlCol="0">
            <a:spAutoFit/>
          </a:bodyPr>
          <a:lstStyle/>
          <a:p>
            <a:r>
              <a:rPr lang="en-GB" sz="2400" b="1" dirty="0" smtClean="0">
                <a:latin typeface="Letter-join Print Plus 3" panose="02000805000000020003" pitchFamily="50" charset="0"/>
              </a:rPr>
              <a:t>Reading books and reading logs</a:t>
            </a:r>
          </a:p>
          <a:p>
            <a:r>
              <a:rPr lang="en-GB" sz="2400" dirty="0" smtClean="0">
                <a:latin typeface="Letter-join Print Plus 3" panose="02000805000000020003" pitchFamily="50" charset="0"/>
              </a:rPr>
              <a:t>Children will be given a reading book with a new reading log. We ask the children to read at home as much as possible, at least 4 times per week and for you to write in their reading log when they do. </a:t>
            </a:r>
          </a:p>
          <a:p>
            <a:endParaRPr lang="en-GB" sz="2400" dirty="0">
              <a:latin typeface="Letter-join Print Plus 3" panose="02000805000000020003" pitchFamily="50" charset="0"/>
            </a:endParaRPr>
          </a:p>
          <a:p>
            <a:endParaRPr lang="en-GB" sz="2400" dirty="0">
              <a:latin typeface="Letter-join Print Plus 3" panose="02000805000000020003" pitchFamily="50" charset="0"/>
            </a:endParaRPr>
          </a:p>
          <a:p>
            <a:r>
              <a:rPr lang="en-GB" sz="2400" dirty="0" smtClean="0">
                <a:latin typeface="Letter-join Print Plus 3" panose="02000805000000020003" pitchFamily="50" charset="0"/>
              </a:rPr>
              <a:t>Your child will also have the opportunity each week to select a book of their choice from the school library bus. They will select these on a Monday and we expect them to be returned the following Monday so that they can select a new one. </a:t>
            </a:r>
          </a:p>
          <a:p>
            <a:endParaRPr lang="en-GB" sz="2400" dirty="0">
              <a:latin typeface="XCCW Joined 6a" panose="03050602040000000000" pitchFamily="66" charset="0"/>
            </a:endParaRPr>
          </a:p>
          <a:p>
            <a:endParaRPr lang="en-GB" sz="2400" dirty="0"/>
          </a:p>
        </p:txBody>
      </p:sp>
    </p:spTree>
    <p:extLst>
      <p:ext uri="{BB962C8B-B14F-4D97-AF65-F5344CB8AC3E}">
        <p14:creationId xmlns:p14="http://schemas.microsoft.com/office/powerpoint/2010/main" val="33674832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491</TotalTime>
  <Words>488</Words>
  <Application>Microsoft Office PowerPoint</Application>
  <PresentationFormat>Widescreen</PresentationFormat>
  <Paragraphs>51</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Letter-join Print Plus 3</vt:lpstr>
      <vt:lpstr>Trebuchet MS</vt:lpstr>
      <vt:lpstr>Wingdings 3</vt:lpstr>
      <vt:lpstr>XCCW Joined 6a</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Aimee-Louise Webster</dc:creator>
  <cp:lastModifiedBy>Mrs Bruce</cp:lastModifiedBy>
  <cp:revision>30</cp:revision>
  <cp:lastPrinted>2017-09-11T16:16:31Z</cp:lastPrinted>
  <dcterms:created xsi:type="dcterms:W3CDTF">2017-09-10T14:10:44Z</dcterms:created>
  <dcterms:modified xsi:type="dcterms:W3CDTF">2023-09-20T15:05:11Z</dcterms:modified>
</cp:coreProperties>
</file>